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56" r:id="rId2"/>
  </p:sldIdLst>
  <p:sldSz cx="6858000" cy="9906000" type="A4"/>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0" autoAdjust="0"/>
    <p:restoredTop sz="95033" autoAdjust="0"/>
  </p:normalViewPr>
  <p:slideViewPr>
    <p:cSldViewPr snapToGrid="0">
      <p:cViewPr varScale="1">
        <p:scale>
          <a:sx n="78" d="100"/>
          <a:sy n="78" d="100"/>
        </p:scale>
        <p:origin x="3828" y="54"/>
      </p:cViewPr>
      <p:guideLst>
        <p:guide orient="horz" pos="3120"/>
        <p:guide pos="2160"/>
      </p:guideLst>
    </p:cSldViewPr>
  </p:slideViewPr>
  <p:notesTextViewPr>
    <p:cViewPr>
      <p:scale>
        <a:sx n="50" d="100"/>
        <a:sy n="5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AC95B21-CBA1-4179-85C2-5EB11EFD6833}" type="datetimeFigureOut">
              <a:rPr lang="tr-TR" smtClean="0"/>
              <a:t>11.09.2025</a:t>
            </a:fld>
            <a:endParaRPr lang="tr-TR"/>
          </a:p>
        </p:txBody>
      </p:sp>
      <p:sp>
        <p:nvSpPr>
          <p:cNvPr id="4" name="Slayt Görüntüsü Yer Tutucusu 3"/>
          <p:cNvSpPr>
            <a:spLocks noGrp="1" noRot="1" noChangeAspect="1"/>
          </p:cNvSpPr>
          <p:nvPr>
            <p:ph type="sldImg" idx="2"/>
          </p:nvPr>
        </p:nvSpPr>
        <p:spPr>
          <a:xfrm>
            <a:off x="2241550" y="685800"/>
            <a:ext cx="23749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7D4CF70-AC71-4D24-9C66-1E4DA084B7B0}" type="slidenum">
              <a:rPr lang="tr-TR" smtClean="0"/>
              <a:t>‹#›</a:t>
            </a:fld>
            <a:endParaRPr lang="tr-TR"/>
          </a:p>
        </p:txBody>
      </p:sp>
    </p:spTree>
    <p:extLst>
      <p:ext uri="{BB962C8B-B14F-4D97-AF65-F5344CB8AC3E}">
        <p14:creationId xmlns:p14="http://schemas.microsoft.com/office/powerpoint/2010/main" val="26378817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F7D4CF70-AC71-4D24-9C66-1E4DA084B7B0}" type="slidenum">
              <a:rPr lang="tr-TR" smtClean="0"/>
              <a:t>1</a:t>
            </a:fld>
            <a:endParaRPr lang="tr-TR"/>
          </a:p>
        </p:txBody>
      </p:sp>
    </p:spTree>
    <p:extLst>
      <p:ext uri="{BB962C8B-B14F-4D97-AF65-F5344CB8AC3E}">
        <p14:creationId xmlns:p14="http://schemas.microsoft.com/office/powerpoint/2010/main" val="10840159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tr-TR"/>
              <a:t>Asıl başlık stili için tıklatın</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4EC1D9C5-026D-4F2F-A6BE-8004218B606C}"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C7E40E8-F821-4F5B-999E-B99B16B4A4B9}" type="slidenum">
              <a:rPr lang="tr-TR" smtClean="0"/>
              <a:t>‹#›</a:t>
            </a:fld>
            <a:endParaRPr lang="tr-TR"/>
          </a:p>
        </p:txBody>
      </p:sp>
    </p:spTree>
    <p:extLst>
      <p:ext uri="{BB962C8B-B14F-4D97-AF65-F5344CB8AC3E}">
        <p14:creationId xmlns:p14="http://schemas.microsoft.com/office/powerpoint/2010/main" val="1766964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EC1D9C5-026D-4F2F-A6BE-8004218B606C}"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C7E40E8-F821-4F5B-999E-B99B16B4A4B9}" type="slidenum">
              <a:rPr lang="tr-TR" smtClean="0"/>
              <a:t>‹#›</a:t>
            </a:fld>
            <a:endParaRPr lang="tr-TR"/>
          </a:p>
        </p:txBody>
      </p:sp>
    </p:spTree>
    <p:extLst>
      <p:ext uri="{BB962C8B-B14F-4D97-AF65-F5344CB8AC3E}">
        <p14:creationId xmlns:p14="http://schemas.microsoft.com/office/powerpoint/2010/main" val="16467048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EC1D9C5-026D-4F2F-A6BE-8004218B606C}"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C7E40E8-F821-4F5B-999E-B99B16B4A4B9}" type="slidenum">
              <a:rPr lang="tr-TR" smtClean="0"/>
              <a:t>‹#›</a:t>
            </a:fld>
            <a:endParaRPr lang="tr-TR"/>
          </a:p>
        </p:txBody>
      </p:sp>
    </p:spTree>
    <p:extLst>
      <p:ext uri="{BB962C8B-B14F-4D97-AF65-F5344CB8AC3E}">
        <p14:creationId xmlns:p14="http://schemas.microsoft.com/office/powerpoint/2010/main" val="33075539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EC1D9C5-026D-4F2F-A6BE-8004218B606C}"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C7E40E8-F821-4F5B-999E-B99B16B4A4B9}" type="slidenum">
              <a:rPr lang="tr-TR" smtClean="0"/>
              <a:t>‹#›</a:t>
            </a:fld>
            <a:endParaRPr lang="tr-TR"/>
          </a:p>
        </p:txBody>
      </p:sp>
    </p:spTree>
    <p:extLst>
      <p:ext uri="{BB962C8B-B14F-4D97-AF65-F5344CB8AC3E}">
        <p14:creationId xmlns:p14="http://schemas.microsoft.com/office/powerpoint/2010/main" val="3348034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tr-TR"/>
              <a:t>Asıl başlık stili için tıklatın</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4EC1D9C5-026D-4F2F-A6BE-8004218B606C}"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C7E40E8-F821-4F5B-999E-B99B16B4A4B9}" type="slidenum">
              <a:rPr lang="tr-TR" smtClean="0"/>
              <a:t>‹#›</a:t>
            </a:fld>
            <a:endParaRPr lang="tr-TR"/>
          </a:p>
        </p:txBody>
      </p:sp>
    </p:spTree>
    <p:extLst>
      <p:ext uri="{BB962C8B-B14F-4D97-AF65-F5344CB8AC3E}">
        <p14:creationId xmlns:p14="http://schemas.microsoft.com/office/powerpoint/2010/main" val="33919159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4EC1D9C5-026D-4F2F-A6BE-8004218B606C}" type="datetimeFigureOut">
              <a:rPr lang="tr-TR" smtClean="0"/>
              <a:t>11.09.2025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C7E40E8-F821-4F5B-999E-B99B16B4A4B9}" type="slidenum">
              <a:rPr lang="tr-TR" smtClean="0"/>
              <a:t>‹#›</a:t>
            </a:fld>
            <a:endParaRPr lang="tr-TR"/>
          </a:p>
        </p:txBody>
      </p:sp>
    </p:spTree>
    <p:extLst>
      <p:ext uri="{BB962C8B-B14F-4D97-AF65-F5344CB8AC3E}">
        <p14:creationId xmlns:p14="http://schemas.microsoft.com/office/powerpoint/2010/main" val="14366405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tr-TR"/>
              <a:t>Asıl başlık stili için tıklatın</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a:t>
            </a:r>
          </a:p>
        </p:txBody>
      </p:sp>
      <p:sp>
        <p:nvSpPr>
          <p:cNvPr id="4" name="Content Placeholder 3"/>
          <p:cNvSpPr>
            <a:spLocks noGrp="1"/>
          </p:cNvSpPr>
          <p:nvPr>
            <p:ph sz="half" idx="2"/>
          </p:nvPr>
        </p:nvSpPr>
        <p:spPr>
          <a:xfrm>
            <a:off x="472381" y="3618442"/>
            <a:ext cx="2901255" cy="532218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a:t>
            </a:r>
          </a:p>
        </p:txBody>
      </p:sp>
      <p:sp>
        <p:nvSpPr>
          <p:cNvPr id="6" name="Content Placeholder 5"/>
          <p:cNvSpPr>
            <a:spLocks noGrp="1"/>
          </p:cNvSpPr>
          <p:nvPr>
            <p:ph sz="quarter" idx="4"/>
          </p:nvPr>
        </p:nvSpPr>
        <p:spPr>
          <a:xfrm>
            <a:off x="3471863" y="3618442"/>
            <a:ext cx="2915543" cy="532218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4EC1D9C5-026D-4F2F-A6BE-8004218B606C}" type="datetimeFigureOut">
              <a:rPr lang="tr-TR" smtClean="0"/>
              <a:t>11.09.2025</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C7E40E8-F821-4F5B-999E-B99B16B4A4B9}" type="slidenum">
              <a:rPr lang="tr-TR" smtClean="0"/>
              <a:t>‹#›</a:t>
            </a:fld>
            <a:endParaRPr lang="tr-TR"/>
          </a:p>
        </p:txBody>
      </p:sp>
    </p:spTree>
    <p:extLst>
      <p:ext uri="{BB962C8B-B14F-4D97-AF65-F5344CB8AC3E}">
        <p14:creationId xmlns:p14="http://schemas.microsoft.com/office/powerpoint/2010/main" val="36269060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4EC1D9C5-026D-4F2F-A6BE-8004218B606C}" type="datetimeFigureOut">
              <a:rPr lang="tr-TR" smtClean="0"/>
              <a:t>11.09.2025</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3C7E40E8-F821-4F5B-999E-B99B16B4A4B9}" type="slidenum">
              <a:rPr lang="tr-TR" smtClean="0"/>
              <a:t>‹#›</a:t>
            </a:fld>
            <a:endParaRPr lang="tr-TR"/>
          </a:p>
        </p:txBody>
      </p:sp>
    </p:spTree>
    <p:extLst>
      <p:ext uri="{BB962C8B-B14F-4D97-AF65-F5344CB8AC3E}">
        <p14:creationId xmlns:p14="http://schemas.microsoft.com/office/powerpoint/2010/main" val="16194424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C1D9C5-026D-4F2F-A6BE-8004218B606C}" type="datetimeFigureOut">
              <a:rPr lang="tr-TR" smtClean="0"/>
              <a:t>11.09.2025</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3C7E40E8-F821-4F5B-999E-B99B16B4A4B9}" type="slidenum">
              <a:rPr lang="tr-TR" smtClean="0"/>
              <a:t>‹#›</a:t>
            </a:fld>
            <a:endParaRPr lang="tr-TR"/>
          </a:p>
        </p:txBody>
      </p:sp>
    </p:spTree>
    <p:extLst>
      <p:ext uri="{BB962C8B-B14F-4D97-AF65-F5344CB8AC3E}">
        <p14:creationId xmlns:p14="http://schemas.microsoft.com/office/powerpoint/2010/main" val="6015623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tr-TR"/>
              <a:t>Asıl başlık stili için tıklatın</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a:t>Asıl metin stillerini düzenle</a:t>
            </a:r>
          </a:p>
        </p:txBody>
      </p:sp>
      <p:sp>
        <p:nvSpPr>
          <p:cNvPr id="5" name="Date Placeholder 4"/>
          <p:cNvSpPr>
            <a:spLocks noGrp="1"/>
          </p:cNvSpPr>
          <p:nvPr>
            <p:ph type="dt" sz="half" idx="10"/>
          </p:nvPr>
        </p:nvSpPr>
        <p:spPr/>
        <p:txBody>
          <a:bodyPr/>
          <a:lstStyle/>
          <a:p>
            <a:fld id="{4EC1D9C5-026D-4F2F-A6BE-8004218B606C}" type="datetimeFigureOut">
              <a:rPr lang="tr-TR" smtClean="0"/>
              <a:t>11.09.2025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C7E40E8-F821-4F5B-999E-B99B16B4A4B9}" type="slidenum">
              <a:rPr lang="tr-TR" smtClean="0"/>
              <a:t>‹#›</a:t>
            </a:fld>
            <a:endParaRPr lang="tr-TR"/>
          </a:p>
        </p:txBody>
      </p:sp>
    </p:spTree>
    <p:extLst>
      <p:ext uri="{BB962C8B-B14F-4D97-AF65-F5344CB8AC3E}">
        <p14:creationId xmlns:p14="http://schemas.microsoft.com/office/powerpoint/2010/main" val="4773104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a:t>Resim eklemek için simgeyi tıklatın</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a:t>Asıl metin stillerini düzenle</a:t>
            </a:r>
          </a:p>
        </p:txBody>
      </p:sp>
      <p:sp>
        <p:nvSpPr>
          <p:cNvPr id="5" name="Date Placeholder 4"/>
          <p:cNvSpPr>
            <a:spLocks noGrp="1"/>
          </p:cNvSpPr>
          <p:nvPr>
            <p:ph type="dt" sz="half" idx="10"/>
          </p:nvPr>
        </p:nvSpPr>
        <p:spPr/>
        <p:txBody>
          <a:bodyPr/>
          <a:lstStyle/>
          <a:p>
            <a:fld id="{4EC1D9C5-026D-4F2F-A6BE-8004218B606C}" type="datetimeFigureOut">
              <a:rPr lang="tr-TR" smtClean="0"/>
              <a:t>11.09.2025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C7E40E8-F821-4F5B-999E-B99B16B4A4B9}" type="slidenum">
              <a:rPr lang="tr-TR" smtClean="0"/>
              <a:t>‹#›</a:t>
            </a:fld>
            <a:endParaRPr lang="tr-TR"/>
          </a:p>
        </p:txBody>
      </p:sp>
    </p:spTree>
    <p:extLst>
      <p:ext uri="{BB962C8B-B14F-4D97-AF65-F5344CB8AC3E}">
        <p14:creationId xmlns:p14="http://schemas.microsoft.com/office/powerpoint/2010/main" val="6993338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tr-TR"/>
              <a:t>Asıl başlık stili için tıklatın</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4EC1D9C5-026D-4F2F-A6BE-8004218B606C}" type="datetimeFigureOut">
              <a:rPr lang="tr-TR" smtClean="0"/>
              <a:t>11.09.2025</a:t>
            </a:fld>
            <a:endParaRPr lang="tr-T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3C7E40E8-F821-4F5B-999E-B99B16B4A4B9}" type="slidenum">
              <a:rPr lang="tr-TR" smtClean="0"/>
              <a:t>‹#›</a:t>
            </a:fld>
            <a:endParaRPr lang="tr-TR"/>
          </a:p>
        </p:txBody>
      </p:sp>
    </p:spTree>
    <p:extLst>
      <p:ext uri="{BB962C8B-B14F-4D97-AF65-F5344CB8AC3E}">
        <p14:creationId xmlns:p14="http://schemas.microsoft.com/office/powerpoint/2010/main" val="73412829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1025156"/>
            <a:ext cx="6858000" cy="177346"/>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1026" name="Picture 2" descr="http://www.subu.edu.tr/timthumb.php?src=http://www.subu.edu.tr/sites/subu.edu.tr/image/SUBU_LOGO_3.png&amp;w=80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57285" y="61658"/>
            <a:ext cx="906801" cy="900000"/>
          </a:xfrm>
          <a:prstGeom prst="rect">
            <a:avLst/>
          </a:prstGeom>
          <a:noFill/>
          <a:extLst>
            <a:ext uri="{909E8E84-426E-40DD-AFC4-6F175D3DCCD1}">
              <a14:hiddenFill xmlns:a14="http://schemas.microsoft.com/office/drawing/2010/main">
                <a:solidFill>
                  <a:srgbClr val="FFFFFF"/>
                </a:solidFill>
              </a14:hiddenFill>
            </a:ext>
          </a:extLst>
        </p:spPr>
      </p:pic>
      <p:sp>
        <p:nvSpPr>
          <p:cNvPr id="5" name="Metin kutusu 4"/>
          <p:cNvSpPr txBox="1"/>
          <p:nvPr/>
        </p:nvSpPr>
        <p:spPr>
          <a:xfrm>
            <a:off x="143089" y="47798"/>
            <a:ext cx="5397485" cy="646331"/>
          </a:xfrm>
          <a:prstGeom prst="rect">
            <a:avLst/>
          </a:prstGeom>
          <a:noFill/>
          <a:effectLst>
            <a:outerShdw blurRad="76200" dist="12700" dir="8100000" sy="-23000" kx="800400" algn="br" rotWithShape="0">
              <a:prstClr val="black">
                <a:alpha val="20000"/>
              </a:prstClr>
            </a:outerShdw>
          </a:effectLst>
        </p:spPr>
        <p:txBody>
          <a:bodyPr wrap="square" rtlCol="0">
            <a:spAutoFit/>
          </a:bodyPr>
          <a:lstStyle/>
          <a:p>
            <a:pPr algn="ctr"/>
            <a:r>
              <a:rPr lang="tr-TR" dirty="0"/>
              <a:t>Sakarya Uygulamalı Bilimler Üniversitesi </a:t>
            </a:r>
          </a:p>
          <a:p>
            <a:pPr algn="ctr"/>
            <a:r>
              <a:rPr lang="tr-TR" dirty="0"/>
              <a:t>Lisansüstü Eğitim Enstitüsü</a:t>
            </a:r>
          </a:p>
        </p:txBody>
      </p:sp>
      <p:sp>
        <p:nvSpPr>
          <p:cNvPr id="7" name="Metin kutusu 6"/>
          <p:cNvSpPr txBox="1"/>
          <p:nvPr/>
        </p:nvSpPr>
        <p:spPr>
          <a:xfrm>
            <a:off x="233693" y="683793"/>
            <a:ext cx="5275565" cy="369332"/>
          </a:xfrm>
          <a:prstGeom prst="rect">
            <a:avLst/>
          </a:prstGeom>
          <a:noFill/>
          <a:effectLst>
            <a:outerShdw blurRad="76200" dist="12700" dir="8100000" sy="-23000" kx="800400" algn="br" rotWithShape="0">
              <a:prstClr val="black">
                <a:alpha val="20000"/>
              </a:prstClr>
            </a:outerShdw>
          </a:effectLst>
        </p:spPr>
        <p:txBody>
          <a:bodyPr wrap="square" rtlCol="0">
            <a:spAutoFit/>
          </a:bodyPr>
          <a:lstStyle/>
          <a:p>
            <a:pPr algn="ctr"/>
            <a:r>
              <a:rPr lang="tr-TR" b="1" dirty="0"/>
              <a:t>Turizm İşletmeciliği Anabilim Dalı</a:t>
            </a:r>
          </a:p>
        </p:txBody>
      </p:sp>
      <p:pic>
        <p:nvPicPr>
          <p:cNvPr id="1028"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p:blipFill>
        <p:spPr bwMode="auto">
          <a:xfrm>
            <a:off x="2968010" y="3685394"/>
            <a:ext cx="3576235" cy="203532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11" name="Metin kutusu 10"/>
          <p:cNvSpPr txBox="1"/>
          <p:nvPr/>
        </p:nvSpPr>
        <p:spPr>
          <a:xfrm>
            <a:off x="193914" y="3345990"/>
            <a:ext cx="3090087" cy="2646878"/>
          </a:xfrm>
          <a:prstGeom prst="rect">
            <a:avLst/>
          </a:prstGeom>
          <a:noFill/>
          <a:effectLst>
            <a:outerShdw blurRad="76200" dist="12700" dir="8100000" sy="-23000" kx="800400" algn="br" rotWithShape="0">
              <a:prstClr val="black">
                <a:alpha val="20000"/>
              </a:prstClr>
            </a:outerShdw>
          </a:effectLst>
        </p:spPr>
        <p:txBody>
          <a:bodyPr wrap="square" rtlCol="0">
            <a:spAutoFit/>
          </a:bodyPr>
          <a:lstStyle/>
          <a:p>
            <a:r>
              <a:rPr lang="tr-TR" sz="4000" dirty="0"/>
              <a:t>A</a:t>
            </a:r>
            <a:r>
              <a:rPr lang="tr-TR" sz="1400" dirty="0"/>
              <a:t>kademik Kadro</a:t>
            </a:r>
          </a:p>
          <a:p>
            <a:endParaRPr lang="tr-TR" sz="1400" dirty="0"/>
          </a:p>
          <a:p>
            <a:r>
              <a:rPr lang="tr-TR" sz="1400" dirty="0"/>
              <a:t>Prof. Dr. Orhan BATMAN</a:t>
            </a:r>
          </a:p>
          <a:p>
            <a:r>
              <a:rPr lang="tr-TR" sz="1400" dirty="0"/>
              <a:t>Prof. Dr. Said KINGIR</a:t>
            </a:r>
          </a:p>
          <a:p>
            <a:r>
              <a:rPr lang="tr-TR" sz="1400" dirty="0">
                <a:solidFill>
                  <a:prstClr val="black"/>
                </a:solidFill>
              </a:rPr>
              <a:t>Doç. Dr. </a:t>
            </a:r>
            <a:r>
              <a:rPr lang="tr-TR" sz="1400" dirty="0"/>
              <a:t>Özgür KIZILDEMİR</a:t>
            </a:r>
          </a:p>
          <a:p>
            <a:r>
              <a:rPr lang="tr-TR" sz="1400" dirty="0">
                <a:solidFill>
                  <a:prstClr val="black"/>
                </a:solidFill>
              </a:rPr>
              <a:t>Doç. Dr. </a:t>
            </a:r>
            <a:r>
              <a:rPr lang="tr-TR" sz="1400" dirty="0"/>
              <a:t>Ömer SARAÇ</a:t>
            </a:r>
          </a:p>
          <a:p>
            <a:r>
              <a:rPr lang="tr-TR" sz="1400" dirty="0">
                <a:solidFill>
                  <a:prstClr val="black"/>
                </a:solidFill>
              </a:rPr>
              <a:t>Dr. </a:t>
            </a:r>
            <a:r>
              <a:rPr lang="tr-TR" sz="1400" dirty="0" err="1">
                <a:solidFill>
                  <a:prstClr val="black"/>
                </a:solidFill>
              </a:rPr>
              <a:t>Öğr</a:t>
            </a:r>
            <a:r>
              <a:rPr lang="tr-TR" sz="1400" dirty="0">
                <a:solidFill>
                  <a:prstClr val="black"/>
                </a:solidFill>
              </a:rPr>
              <a:t>. Üyesi </a:t>
            </a:r>
            <a:r>
              <a:rPr lang="tr-TR" sz="1400" dirty="0"/>
              <a:t>Vahit Oğuz KİPER</a:t>
            </a:r>
          </a:p>
          <a:p>
            <a:r>
              <a:rPr lang="tr-TR" sz="1400" dirty="0">
                <a:solidFill>
                  <a:prstClr val="black"/>
                </a:solidFill>
              </a:rPr>
              <a:t>Dr. </a:t>
            </a:r>
            <a:r>
              <a:rPr lang="tr-TR" sz="1400" dirty="0" err="1">
                <a:solidFill>
                  <a:prstClr val="black"/>
                </a:solidFill>
              </a:rPr>
              <a:t>Öğr</a:t>
            </a:r>
            <a:r>
              <a:rPr lang="tr-TR" sz="1400" dirty="0">
                <a:solidFill>
                  <a:prstClr val="black"/>
                </a:solidFill>
              </a:rPr>
              <a:t>. Üyesi </a:t>
            </a:r>
            <a:r>
              <a:rPr lang="tr-TR" sz="1400" dirty="0"/>
              <a:t>Oğuz ÇOLAK</a:t>
            </a:r>
          </a:p>
          <a:p>
            <a:r>
              <a:rPr lang="tr-TR" sz="1400" dirty="0"/>
              <a:t>Arş. Gör. Serdar BÜLBÜL</a:t>
            </a:r>
          </a:p>
          <a:p>
            <a:r>
              <a:rPr lang="tr-TR" sz="1400" dirty="0"/>
              <a:t>Arş. Gör. </a:t>
            </a:r>
            <a:r>
              <a:rPr lang="tr-TR" sz="1400"/>
              <a:t>Simge ALTUNÖZ</a:t>
            </a:r>
            <a:endParaRPr lang="tr-TR" sz="1400" dirty="0"/>
          </a:p>
        </p:txBody>
      </p:sp>
      <p:sp>
        <p:nvSpPr>
          <p:cNvPr id="9" name="Metin kutusu 8"/>
          <p:cNvSpPr txBox="1"/>
          <p:nvPr/>
        </p:nvSpPr>
        <p:spPr>
          <a:xfrm>
            <a:off x="143089" y="1068848"/>
            <a:ext cx="6520997" cy="2508379"/>
          </a:xfrm>
          <a:prstGeom prst="rect">
            <a:avLst/>
          </a:prstGeom>
          <a:noFill/>
        </p:spPr>
        <p:txBody>
          <a:bodyPr wrap="square" rtlCol="0">
            <a:spAutoFit/>
          </a:bodyPr>
          <a:lstStyle/>
          <a:p>
            <a:pPr algn="just"/>
            <a:r>
              <a:rPr lang="tr-TR" sz="4000" dirty="0"/>
              <a:t>T</a:t>
            </a:r>
            <a:r>
              <a:rPr lang="tr-TR" sz="1400" dirty="0"/>
              <a:t>urizm İşletmeciliği Anabilim Dalı;</a:t>
            </a:r>
          </a:p>
          <a:p>
            <a:pPr algn="just"/>
            <a:r>
              <a:rPr lang="tr-TR" sz="1300" i="1" dirty="0"/>
              <a:t>Anabilim dalının temel amacı, </a:t>
            </a:r>
            <a:r>
              <a:rPr lang="tr-TR" sz="1300" dirty="0"/>
              <a:t>turizm akademisi ve endüstrisinin ihtiyaç duyduğu tüm alanlarında lisansüstü düzeyde ileri bilgi seviyesine sahip uzmanlar ve bilim doktorları yetiştirmektir.</a:t>
            </a:r>
            <a:r>
              <a:rPr lang="tr-TR" sz="1300" b="1" i="1" dirty="0"/>
              <a:t> </a:t>
            </a:r>
            <a:r>
              <a:rPr lang="tr-TR" sz="1300" dirty="0"/>
              <a:t>A</a:t>
            </a:r>
            <a:r>
              <a:rPr lang="tr-TR" sz="1300" i="1" dirty="0"/>
              <a:t>nabilim dalının temel hedefi ise, </a:t>
            </a:r>
            <a:r>
              <a:rPr lang="tr-TR" sz="1300" dirty="0"/>
              <a:t>turizm sektörünün yönetimi konularında kapsamlı bilgiye hakim olmak, bu bilgileri kullanarak sektörel gelişmeleri eleştirel olarak analiz edebilme ve geleceğe ilişkin strateji ve politikalar üretebilme yeteneğine haiz, turizm ve hizmet sektörüne ilişkin güncel fonksiyonel uygulamaları bilen, bu bilgi ve deneyimini bilimsel araştırmalara konu edebilen ve orijinal yayın üretebilen, ulusal ve uluslararası kurum ve kuruluşlar ile akademi, yayın ve bilişim çevrelerinin ihtiyacına analiz ve bilimsel tahmin yetenekleri ile katkıda bulunabilen uzmanlar yetiştirmektir.</a:t>
            </a:r>
          </a:p>
        </p:txBody>
      </p:sp>
      <p:pic>
        <p:nvPicPr>
          <p:cNvPr id="6" name="Resim 5"/>
          <p:cNvPicPr>
            <a:picLocks noChangeAspect="1"/>
          </p:cNvPicPr>
          <p:nvPr/>
        </p:nvPicPr>
        <p:blipFill>
          <a:blip r:embed="rId5" cstate="print">
            <a:extLst>
              <a:ext uri="{28A0092B-C50C-407E-A947-70E740481C1C}">
                <a14:useLocalDpi xmlns:a14="http://schemas.microsoft.com/office/drawing/2010/main" val="0"/>
              </a:ext>
            </a:extLst>
          </a:blip>
          <a:srcRect t="12500" b="12500"/>
          <a:stretch/>
        </p:blipFill>
        <p:spPr>
          <a:xfrm>
            <a:off x="313864" y="6484453"/>
            <a:ext cx="2224769" cy="125143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13" name="Metin kutusu 12"/>
          <p:cNvSpPr txBox="1"/>
          <p:nvPr/>
        </p:nvSpPr>
        <p:spPr>
          <a:xfrm>
            <a:off x="2667199" y="5525097"/>
            <a:ext cx="3876937" cy="2215991"/>
          </a:xfrm>
          <a:prstGeom prst="rect">
            <a:avLst/>
          </a:prstGeom>
          <a:noFill/>
          <a:effectLst>
            <a:outerShdw blurRad="76200" dist="12700" dir="8100000" sy="-23000" kx="800400" algn="br" rotWithShape="0">
              <a:prstClr val="black">
                <a:alpha val="20000"/>
              </a:prstClr>
            </a:outerShdw>
          </a:effectLst>
        </p:spPr>
        <p:txBody>
          <a:bodyPr wrap="square" rtlCol="0">
            <a:spAutoFit/>
          </a:bodyPr>
          <a:lstStyle/>
          <a:p>
            <a:r>
              <a:rPr lang="tr-TR" sz="4000" dirty="0"/>
              <a:t>L</a:t>
            </a:r>
            <a:r>
              <a:rPr lang="tr-TR" sz="1400" dirty="0"/>
              <a:t>isansüstü Programlar</a:t>
            </a:r>
          </a:p>
          <a:p>
            <a:pPr marL="285750" indent="-285750">
              <a:buFont typeface="Arial" panose="020B0604020202020204" pitchFamily="34" charset="0"/>
              <a:buChar char="•"/>
            </a:pPr>
            <a:r>
              <a:rPr lang="tr-TR" sz="1400" dirty="0"/>
              <a:t>Tezli yüksek lisans programı</a:t>
            </a:r>
          </a:p>
          <a:p>
            <a:pPr marL="285750" lvl="0" indent="-285750">
              <a:buFont typeface="Arial" panose="020B0604020202020204" pitchFamily="34" charset="0"/>
              <a:buChar char="•"/>
            </a:pPr>
            <a:r>
              <a:rPr lang="tr-TR" sz="1400" dirty="0">
                <a:solidFill>
                  <a:prstClr val="black"/>
                </a:solidFill>
              </a:rPr>
              <a:t>Bütünleşik yüksek lisans programı</a:t>
            </a:r>
            <a:endParaRPr lang="tr-TR" sz="1400" dirty="0"/>
          </a:p>
          <a:p>
            <a:pPr marL="285750" indent="-285750">
              <a:buFont typeface="Arial" panose="020B0604020202020204" pitchFamily="34" charset="0"/>
              <a:buChar char="•"/>
            </a:pPr>
            <a:r>
              <a:rPr lang="tr-TR" sz="1400" dirty="0"/>
              <a:t>Doktora programı</a:t>
            </a:r>
          </a:p>
          <a:p>
            <a:pPr marL="285750" indent="-285750">
              <a:buFont typeface="Arial" panose="020B0604020202020204" pitchFamily="34" charset="0"/>
              <a:buChar char="•"/>
            </a:pPr>
            <a:r>
              <a:rPr lang="tr-TR" sz="1400" dirty="0"/>
              <a:t>Bütünleşik Doktora Programı</a:t>
            </a:r>
          </a:p>
          <a:p>
            <a:pPr marL="285750" indent="-285750">
              <a:buFont typeface="Arial" panose="020B0604020202020204" pitchFamily="34" charset="0"/>
              <a:buChar char="•"/>
            </a:pPr>
            <a:r>
              <a:rPr lang="tr-TR" sz="1400" dirty="0"/>
              <a:t>YÖK 100/2000 doktora programı</a:t>
            </a:r>
          </a:p>
          <a:p>
            <a:pPr marL="285750" indent="-285750">
              <a:buFont typeface="Arial" panose="020B0604020202020204" pitchFamily="34" charset="0"/>
              <a:buChar char="•"/>
            </a:pPr>
            <a:endParaRPr lang="tr-TR" sz="1400" dirty="0"/>
          </a:p>
          <a:p>
            <a:pPr marL="285750" indent="-285750">
              <a:buFont typeface="Arial" panose="020B0604020202020204" pitchFamily="34" charset="0"/>
              <a:buChar char="•"/>
            </a:pPr>
            <a:endParaRPr lang="tr-TR" sz="1400" dirty="0"/>
          </a:p>
        </p:txBody>
      </p:sp>
      <p:sp>
        <p:nvSpPr>
          <p:cNvPr id="14" name="Metin kutusu 13"/>
          <p:cNvSpPr txBox="1"/>
          <p:nvPr/>
        </p:nvSpPr>
        <p:spPr>
          <a:xfrm>
            <a:off x="263462" y="7735886"/>
            <a:ext cx="3772090" cy="1569660"/>
          </a:xfrm>
          <a:prstGeom prst="rect">
            <a:avLst/>
          </a:prstGeom>
          <a:noFill/>
          <a:effectLst>
            <a:outerShdw blurRad="76200" dist="12700" dir="8100000" sy="-23000" kx="800400" algn="br" rotWithShape="0">
              <a:prstClr val="black">
                <a:alpha val="20000"/>
              </a:prstClr>
            </a:outerShdw>
          </a:effectLst>
        </p:spPr>
        <p:txBody>
          <a:bodyPr wrap="square" rtlCol="0">
            <a:spAutoFit/>
          </a:bodyPr>
          <a:lstStyle/>
          <a:p>
            <a:r>
              <a:rPr lang="tr-TR" sz="4000" dirty="0"/>
              <a:t>İ</a:t>
            </a:r>
            <a:r>
              <a:rPr lang="tr-TR" sz="1400" dirty="0"/>
              <a:t>letişim</a:t>
            </a:r>
          </a:p>
          <a:p>
            <a:pPr marL="285750" indent="-285750">
              <a:buFont typeface="Arial" panose="020B0604020202020204" pitchFamily="34" charset="0"/>
              <a:buChar char="•"/>
            </a:pPr>
            <a:r>
              <a:rPr lang="tr-TR" sz="1400" dirty="0"/>
              <a:t>E-mail: trz@subu.edu.tr</a:t>
            </a:r>
          </a:p>
          <a:p>
            <a:pPr marL="285750" indent="-285750">
              <a:buFont typeface="Arial" panose="020B0604020202020204" pitchFamily="34" charset="0"/>
              <a:buChar char="•"/>
            </a:pPr>
            <a:r>
              <a:rPr lang="tr-TR" sz="1400" dirty="0"/>
              <a:t>Sakarya Uygulamalı Bilimler Üniversitesi Turizm Fakültesi Turizm İşletmeciliği Bölümü 54600 Sapanca - Sakarya</a:t>
            </a:r>
          </a:p>
        </p:txBody>
      </p:sp>
      <p:sp>
        <p:nvSpPr>
          <p:cNvPr id="16" name="Dikdörtgen 15"/>
          <p:cNvSpPr/>
          <p:nvPr/>
        </p:nvSpPr>
        <p:spPr>
          <a:xfrm>
            <a:off x="-6065" y="9587883"/>
            <a:ext cx="6858000" cy="319597"/>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10" name="Dikdörtgen 9"/>
          <p:cNvSpPr/>
          <p:nvPr/>
        </p:nvSpPr>
        <p:spPr>
          <a:xfrm>
            <a:off x="263462" y="9556436"/>
            <a:ext cx="1859548" cy="369332"/>
          </a:xfrm>
          <a:prstGeom prst="rect">
            <a:avLst/>
          </a:prstGeom>
        </p:spPr>
        <p:txBody>
          <a:bodyPr wrap="none">
            <a:spAutoFit/>
          </a:bodyPr>
          <a:lstStyle/>
          <a:p>
            <a:r>
              <a:rPr lang="tr-TR" dirty="0">
                <a:solidFill>
                  <a:schemeClr val="bg1"/>
                </a:solidFill>
              </a:rPr>
              <a:t>www.subu.edu.tr </a:t>
            </a:r>
          </a:p>
        </p:txBody>
      </p:sp>
      <p:sp>
        <p:nvSpPr>
          <p:cNvPr id="12" name="Dikdörtgen 11"/>
          <p:cNvSpPr/>
          <p:nvPr/>
        </p:nvSpPr>
        <p:spPr>
          <a:xfrm>
            <a:off x="4452352" y="9556436"/>
            <a:ext cx="2148088" cy="369332"/>
          </a:xfrm>
          <a:prstGeom prst="rect">
            <a:avLst/>
          </a:prstGeom>
        </p:spPr>
        <p:txBody>
          <a:bodyPr wrap="none">
            <a:spAutoFit/>
          </a:bodyPr>
          <a:lstStyle/>
          <a:p>
            <a:pPr algn="ctr"/>
            <a:r>
              <a:rPr lang="tr-TR" dirty="0">
                <a:solidFill>
                  <a:schemeClr val="bg1"/>
                </a:solidFill>
              </a:rPr>
              <a:t>www.lee.subu.edu.tr</a:t>
            </a:r>
          </a:p>
        </p:txBody>
      </p:sp>
      <p:pic>
        <p:nvPicPr>
          <p:cNvPr id="8" name="Resim 7">
            <a:extLst>
              <a:ext uri="{FF2B5EF4-FFF2-40B4-BE49-F238E27FC236}">
                <a16:creationId xmlns:a16="http://schemas.microsoft.com/office/drawing/2014/main" id="{0637DC74-FB98-3BB6-6B10-5B8D8D324638}"/>
              </a:ext>
            </a:extLst>
          </p:cNvPr>
          <p:cNvPicPr>
            <a:picLocks noChangeAspect="1"/>
          </p:cNvPicPr>
          <p:nvPr/>
        </p:nvPicPr>
        <p:blipFill>
          <a:blip r:embed="rId6" cstate="print">
            <a:extLst>
              <a:ext uri="{28A0092B-C50C-407E-A947-70E740481C1C}">
                <a14:useLocalDpi xmlns:a14="http://schemas.microsoft.com/office/drawing/2010/main" val="0"/>
              </a:ext>
            </a:extLst>
          </a:blip>
          <a:srcRect t="28906" b="28906"/>
          <a:stretch/>
        </p:blipFill>
        <p:spPr>
          <a:xfrm>
            <a:off x="3914892" y="7472215"/>
            <a:ext cx="2679646" cy="150730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405378661"/>
      </p:ext>
    </p:extLst>
  </p:cSld>
  <p:clrMapOvr>
    <a:masterClrMapping/>
  </p:clrMapOvr>
</p:sld>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eması">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232</TotalTime>
  <Words>235</Words>
  <Application>Microsoft Office PowerPoint</Application>
  <PresentationFormat>A4 Kağıt (210x297 mm)</PresentationFormat>
  <Paragraphs>27</Paragraphs>
  <Slides>1</Slides>
  <Notes>1</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vt:i4>
      </vt:variant>
    </vt:vector>
  </HeadingPairs>
  <TitlesOfParts>
    <vt:vector size="5" baseType="lpstr">
      <vt:lpstr>Arial</vt:lpstr>
      <vt:lpstr>Calibri</vt:lpstr>
      <vt:lpstr>Calibri Light</vt:lpstr>
      <vt:lpstr>Office Teması</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mcilli@gmail.com</dc:creator>
  <cp:lastModifiedBy>Serdar Bülbül</cp:lastModifiedBy>
  <cp:revision>33</cp:revision>
  <dcterms:created xsi:type="dcterms:W3CDTF">2018-12-07T11:05:54Z</dcterms:created>
  <dcterms:modified xsi:type="dcterms:W3CDTF">2025-09-11T09:30:56Z</dcterms:modified>
</cp:coreProperties>
</file>